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64" r:id="rId4"/>
    <p:sldId id="259" r:id="rId5"/>
    <p:sldId id="258" r:id="rId6"/>
    <p:sldId id="263" r:id="rId7"/>
    <p:sldId id="265" r:id="rId8"/>
    <p:sldId id="260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27CA5-79A0-4E1E-8A88-66313D7CDBDE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B1D64-4E55-4D18-A293-47A2671B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9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1D64-4E55-4D18-A293-47A2671BED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5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jpeg"/><Relationship Id="rId5" Type="http://schemas.openxmlformats.org/officeDocument/2006/relationships/image" Target="../media/image16.gif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175351" cy="17931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325" y="6061938"/>
            <a:ext cx="6111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llodsWest" panose="02000000000000000000" pitchFamily="2" charset="0"/>
              </a:rPr>
              <a:t>ЭКОЛОГИЧЕСКАЯ  АКЦИИ «ЧУДО СТОЛОВАЯ»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84" y="913677"/>
            <a:ext cx="4234232" cy="4941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1388" y="267346"/>
            <a:ext cx="548233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rgbClr val="7030A0"/>
                </a:solidFill>
                <a:latin typeface="a_BodoniNova" panose="02070603080705090303" pitchFamily="18" charset="-52"/>
              </a:rPr>
              <a:t>МБОУ Качалинская СОШ 2 - 4 класс,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_BodoniNova" panose="02070603080705090303" pitchFamily="18" charset="-52"/>
              </a:rPr>
              <a:t> руководитель: Харченко Наталья Николаевна</a:t>
            </a:r>
            <a:endParaRPr lang="ru-RU" b="1" dirty="0">
              <a:solidFill>
                <a:srgbClr val="7030A0"/>
              </a:solidFill>
              <a:latin typeface="a_BodoniNova" panose="02070603080705090303" pitchFamily="18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19182"/>
            <a:ext cx="2352922" cy="23996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116632"/>
            <a:ext cx="521811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morning-meadow-birdsongs-looping_zyb7nhn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60" y="5637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BodoniNova" panose="02070603080705090303" pitchFamily="18" charset="-52"/>
              </a:rPr>
              <a:t>Данная акция учит детей  доброте и заботе. Забота о братьях наших меньших является неотъемлемой и важной частью воспитания подрастающего поколения.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3904"/>
            <a:ext cx="3971933" cy="2978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7375"/>
            <a:ext cx="3325740" cy="31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1414"/>
            <a:ext cx="2855141" cy="3475037"/>
          </a:xfrm>
        </p:spPr>
      </p:pic>
      <p:sp>
        <p:nvSpPr>
          <p:cNvPr id="9" name="TextBox 8"/>
          <p:cNvSpPr txBox="1"/>
          <p:nvPr/>
        </p:nvSpPr>
        <p:spPr>
          <a:xfrm>
            <a:off x="467544" y="4696172"/>
            <a:ext cx="774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_BodoniNova" panose="02070603080705090303" pitchFamily="18" charset="-52"/>
              </a:rPr>
              <a:t>Всё </a:t>
            </a:r>
            <a:r>
              <a:rPr lang="ru-RU" sz="2400" b="1" dirty="0">
                <a:solidFill>
                  <a:srgbClr val="7030A0"/>
                </a:solidFill>
                <a:latin typeface="a_BodoniNova" panose="02070603080705090303" pitchFamily="18" charset="-52"/>
              </a:rPr>
              <a:t>начинается с малого. И может быть больше станет звонкого пения у наших домов, а мир, в котором мы живем, чуть лучше!</a:t>
            </a:r>
          </a:p>
          <a:p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6546182" cy="144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20" y="1483196"/>
            <a:ext cx="4283968" cy="3212976"/>
          </a:xfrm>
          <a:prstGeom prst="rect">
            <a:avLst/>
          </a:prstGeom>
        </p:spPr>
      </p:pic>
      <p:pic>
        <p:nvPicPr>
          <p:cNvPr id="12" name="morning-meadow-birdsongs-looping_zyb7nhnu — коп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4496" y="5961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800610"/>
            <a:ext cx="4176464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_BodoniNova" panose="02070603080705090303" pitchFamily="18" charset="-52"/>
              </a:rPr>
              <a:t>Разрешите представиться: перед вами отряд «Орлята</a:t>
            </a:r>
            <a:r>
              <a:rPr lang="ru-RU" sz="2000" smtClean="0">
                <a:solidFill>
                  <a:schemeClr val="bg1"/>
                </a:solidFill>
                <a:latin typeface="a_BodoniNova" panose="02070603080705090303" pitchFamily="18" charset="-52"/>
              </a:rPr>
              <a:t>»  </a:t>
            </a:r>
            <a:r>
              <a:rPr lang="ru-RU" sz="2000" smtClean="0">
                <a:solidFill>
                  <a:schemeClr val="bg1"/>
                </a:solidFill>
                <a:latin typeface="a_BodoniNova" panose="02070603080705090303" pitchFamily="18" charset="-52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_BodoniNova" panose="02070603080705090303" pitchFamily="18" charset="-52"/>
              </a:rPr>
              <a:t>( 2 и 4 класс</a:t>
            </a:r>
            <a:r>
              <a:rPr lang="ru-RU" sz="2000" dirty="0" smtClean="0">
                <a:solidFill>
                  <a:schemeClr val="bg1"/>
                </a:solidFill>
                <a:latin typeface="a_Algerius" panose="04040705040802020702" pitchFamily="82" charset="-52"/>
              </a:rPr>
              <a:t>)</a:t>
            </a:r>
            <a:endParaRPr lang="ru-RU" sz="2000" dirty="0">
              <a:solidFill>
                <a:schemeClr val="bg1"/>
              </a:solidFill>
              <a:latin typeface="a_Algerius" panose="04040705040802020702" pitchFamily="8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" y="404664"/>
            <a:ext cx="3672408" cy="3112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28" y="2420888"/>
            <a:ext cx="2996952" cy="2996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301208"/>
            <a:ext cx="3975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_BodoniNova" panose="02070603080705090303" pitchFamily="18" charset="-52"/>
              </a:rPr>
              <a:t>- Прилетайте птички к нам 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_BodoniNova" panose="02070603080705090303" pitchFamily="18" charset="-52"/>
              </a:rPr>
              <a:t>Будем очень рады!</a:t>
            </a:r>
            <a:endParaRPr lang="ru-RU" sz="2000" dirty="0">
              <a:solidFill>
                <a:srgbClr val="7030A0"/>
              </a:solidFill>
              <a:latin typeface="a_BodoniNova" panose="02070603080705090303" pitchFamily="18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71" y="3645024"/>
            <a:ext cx="4084938" cy="3019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90403"/>
            <a:ext cx="3461832" cy="19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0640" y="713989"/>
            <a:ext cx="4640560" cy="318437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_BodoniNova" panose="02070603080705090303" pitchFamily="18" charset="-52"/>
              </a:rPr>
              <a:t>Цель проекта:</a:t>
            </a:r>
            <a:br>
              <a:rPr lang="ru-RU" sz="2800" dirty="0">
                <a:latin typeface="a_BodoniNova" panose="02070603080705090303" pitchFamily="18" charset="-52"/>
              </a:rPr>
            </a:br>
            <a:r>
              <a:rPr lang="ru-RU" sz="2800" dirty="0">
                <a:latin typeface="a_BodoniNova" panose="02070603080705090303" pitchFamily="18" charset="-52"/>
              </a:rPr>
              <a:t>- Формировать экологическую культуру во взаимоотношениях человека и природы </a:t>
            </a:r>
            <a:br>
              <a:rPr lang="ru-RU" sz="2800" dirty="0">
                <a:latin typeface="a_BodoniNova" panose="02070603080705090303" pitchFamily="18" charset="-52"/>
              </a:rPr>
            </a:br>
            <a:r>
              <a:rPr lang="ru-RU" sz="2800" dirty="0">
                <a:latin typeface="a_BodoniNova" panose="02070603080705090303" pitchFamily="18" charset="-52"/>
              </a:rPr>
              <a:t>- Расширить представление детей  о птицах , зимующих в нашем </a:t>
            </a:r>
            <a:r>
              <a:rPr lang="ru-RU" sz="2800" dirty="0" smtClean="0">
                <a:latin typeface="a_BodoniNova" panose="02070603080705090303" pitchFamily="18" charset="-52"/>
              </a:rPr>
              <a:t>районе.</a:t>
            </a:r>
            <a:endParaRPr lang="ru-RU" sz="2800" dirty="0">
              <a:latin typeface="a_BodoniNova" panose="02070603080705090303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657607" cy="3657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4608512" cy="141277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05" y="5442810"/>
            <a:ext cx="46085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2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20072" y="908720"/>
            <a:ext cx="3564948" cy="201622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_Algerius" panose="04040705040802020702" pitchFamily="82" charset="-52"/>
              </a:rPr>
              <a:t>.  Каждый год наш школьный двор пополняется новыми кормушками.    Ребята с удовольствием наполняют  кормушки кормом не только в школьном дворе, но и дома.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21" y="3501008"/>
            <a:ext cx="4259965" cy="3194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4993"/>
            <a:ext cx="3101151" cy="4753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3810000" cy="838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010637"/>
            <a:ext cx="4896544" cy="18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06836"/>
            <a:ext cx="4464496" cy="168646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BodoniNova" panose="02070603080705090303" pitchFamily="18" charset="-52"/>
              </a:rPr>
              <a:t>Мы кормушку смастерили,</a:t>
            </a:r>
          </a:p>
          <a:p>
            <a:r>
              <a:rPr lang="ru-RU" sz="2400" dirty="0">
                <a:solidFill>
                  <a:srgbClr val="7030A0"/>
                </a:solidFill>
                <a:latin typeface="a_BodoniNova" panose="02070603080705090303" pitchFamily="18" charset="-52"/>
              </a:rPr>
              <a:t>Мы столовую открыли.</a:t>
            </a:r>
          </a:p>
          <a:p>
            <a:r>
              <a:rPr lang="ru-RU" sz="2400" dirty="0">
                <a:solidFill>
                  <a:srgbClr val="7030A0"/>
                </a:solidFill>
                <a:latin typeface="a_BodoniNova" panose="02070603080705090303" pitchFamily="18" charset="-52"/>
              </a:rPr>
              <a:t>  Воробей, </a:t>
            </a:r>
            <a:r>
              <a:rPr lang="ru-RU" sz="2400" dirty="0" smtClean="0">
                <a:solidFill>
                  <a:srgbClr val="7030A0"/>
                </a:solidFill>
                <a:latin typeface="a_BodoniNova" panose="02070603080705090303" pitchFamily="18" charset="-52"/>
              </a:rPr>
              <a:t>снегирь - сосед</a:t>
            </a:r>
            <a:r>
              <a:rPr lang="ru-RU" sz="2400" dirty="0">
                <a:solidFill>
                  <a:srgbClr val="7030A0"/>
                </a:solidFill>
                <a:latin typeface="a_BodoniNova" panose="02070603080705090303" pitchFamily="18" charset="-52"/>
              </a:rPr>
              <a:t>,</a:t>
            </a:r>
          </a:p>
          <a:p>
            <a:r>
              <a:rPr lang="ru-RU" sz="2400" dirty="0">
                <a:solidFill>
                  <a:srgbClr val="7030A0"/>
                </a:solidFill>
                <a:latin typeface="a_BodoniNova" panose="02070603080705090303" pitchFamily="18" charset="-52"/>
              </a:rPr>
              <a:t>Будет вам зимой обед.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84" y="-118971"/>
            <a:ext cx="2771800" cy="2211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3946523" cy="3123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40" y="2276871"/>
            <a:ext cx="3189624" cy="42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780108"/>
          </a:xfrm>
        </p:spPr>
        <p:txBody>
          <a:bodyPr>
            <a:normAutofit/>
          </a:bodyPr>
          <a:lstStyle/>
          <a:p>
            <a:r>
              <a:rPr lang="ru-RU" sz="3100" dirty="0">
                <a:latin typeface="a_BodoniNova" panose="02070603080705090303" pitchFamily="18" charset="-52"/>
              </a:rPr>
              <a:t>Кормушка - «сооружение» нехитрое! Она может быть сделана  буквально из всего, что попадется под руку</a:t>
            </a:r>
            <a:r>
              <a:rPr lang="ru-RU" dirty="0">
                <a:latin typeface="a_BodoniNova" panose="02070603080705090303" pitchFamily="18" charset="-52"/>
              </a:rPr>
              <a:t>.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8289" y="2600908"/>
            <a:ext cx="7416824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_BodoniNova" panose="02070603080705090303" pitchFamily="18" charset="-52"/>
              </a:rPr>
              <a:t>Кормушка-гирлянда</a:t>
            </a:r>
            <a:r>
              <a:rPr lang="ru-RU" dirty="0" smtClean="0">
                <a:solidFill>
                  <a:schemeClr val="tx2"/>
                </a:solidFill>
                <a:latin typeface="a_BodoniNova" panose="02070603080705090303" pitchFamily="18" charset="-52"/>
              </a:rPr>
              <a:t> </a:t>
            </a:r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>- это нанизанный на нитку или проволоку :   корм (арахис, батон, кусочки сала).</a:t>
            </a:r>
            <a:b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</a:br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>   Проволока предпочтительнее, так как позволяет придать кормушке практически любую форму</a:t>
            </a:r>
            <a:b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</a:br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>  (скажем, в виде сердечка). Такие   кормушки могут стать стильным !  украшением сада или балкона.</a:t>
            </a:r>
          </a:p>
          <a:p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/>
            </a:r>
            <a:b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</a:br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>  *</a:t>
            </a:r>
            <a:r>
              <a:rPr lang="ru-RU" dirty="0" smtClean="0">
                <a:solidFill>
                  <a:schemeClr val="tx2"/>
                </a:solidFill>
                <a:latin typeface="a_BodoniNova" panose="02070603080705090303" pitchFamily="18" charset="-52"/>
              </a:rPr>
              <a:t>   </a:t>
            </a:r>
            <a:r>
              <a:rPr lang="ru-RU" b="1" dirty="0">
                <a:solidFill>
                  <a:schemeClr val="bg1"/>
                </a:solidFill>
                <a:latin typeface="a_BodoniNova" panose="02070603080705090303" pitchFamily="18" charset="-52"/>
              </a:rPr>
              <a:t>Кормушка-мешок</a:t>
            </a:r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>. Положи корм в сетку из-под овощей (в  таких частенько продают чеснок)</a:t>
            </a:r>
            <a:b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</a:br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>  и завяжи сверху бант для красоты. Готово!</a:t>
            </a:r>
          </a:p>
          <a:p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/>
            </a:r>
            <a:b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</a:br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>     </a:t>
            </a:r>
            <a:r>
              <a:rPr lang="ru-RU" dirty="0" smtClean="0">
                <a:solidFill>
                  <a:schemeClr val="tx2"/>
                </a:solidFill>
                <a:latin typeface="a_BodoniNova" panose="02070603080705090303" pitchFamily="18" charset="-52"/>
              </a:rPr>
              <a:t>* </a:t>
            </a:r>
            <a:r>
              <a:rPr lang="ru-RU" b="1" dirty="0">
                <a:solidFill>
                  <a:schemeClr val="tx2"/>
                </a:solidFill>
                <a:latin typeface="a_BodoniNova" panose="02070603080705090303" pitchFamily="18" charset="-52"/>
              </a:rPr>
              <a:t>Кормушка из большой пластиковой бутылки</a:t>
            </a:r>
            <a:r>
              <a:rPr lang="ru-RU" dirty="0">
                <a:solidFill>
                  <a:schemeClr val="tx2"/>
                </a:solidFill>
                <a:latin typeface="a_BodoniNova" panose="02070603080705090303" pitchFamily="18" charset="-52"/>
              </a:rPr>
              <a:t>. Прорежь в бутылке два «окошка» так, чтобы  птица могла свободно влететь и  вылететь. А сверху к горлышку  привяжи веревку, за которую кормушку можно будет подвесить.</a:t>
            </a:r>
          </a:p>
          <a:p>
            <a:endParaRPr lang="ru-RU" dirty="0">
              <a:latin typeface="a_BodoniNova" panose="02070603080705090303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89" y="3720797"/>
            <a:ext cx="1112912" cy="1112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43" y="2354045"/>
            <a:ext cx="1432938" cy="1039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27" y="5013176"/>
            <a:ext cx="1237836" cy="16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/>
          <a:lstStyle/>
          <a:p>
            <a:r>
              <a:rPr lang="ru-RU" dirty="0"/>
              <a:t>Любимые лакомства наших гостей: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0581" y="2156957"/>
            <a:ext cx="4424536" cy="3744416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Синицы: сало, семечки,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зерно</a:t>
            </a: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Воробьи: крошки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44824"/>
            <a:ext cx="3889472" cy="3262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3" y="2636912"/>
            <a:ext cx="3161329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68450"/>
            <a:ext cx="4752528" cy="12895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3" y="5568450"/>
            <a:ext cx="4754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6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2" y="188640"/>
            <a:ext cx="2917252" cy="3896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600400" cy="65289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315416"/>
            <a:ext cx="1512168" cy="1512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0352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85420" y="4432906"/>
            <a:ext cx="4207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_BodoniNova" panose="02070603080705090303" pitchFamily="18" charset="-52"/>
              </a:rPr>
              <a:t>Самое опасное время для птиц - в конце зимы и начале весны.</a:t>
            </a:r>
          </a:p>
          <a:p>
            <a:r>
              <a:rPr lang="ru-RU" sz="2000" dirty="0">
                <a:solidFill>
                  <a:schemeClr val="tx2"/>
                </a:solidFill>
                <a:latin typeface="a_BodoniNova" panose="02070603080705090303" pitchFamily="18" charset="-52"/>
              </a:rPr>
              <a:t>Орнитологи утверждают, что до 70 % синиц, которым не суждено пережить зиму, погибают именно в феврале-апреле... От </a:t>
            </a:r>
            <a:r>
              <a:rPr lang="ru-RU" sz="2000" dirty="0" smtClean="0">
                <a:solidFill>
                  <a:schemeClr val="tx2"/>
                </a:solidFill>
                <a:latin typeface="a_BodoniNova" panose="02070603080705090303" pitchFamily="18" charset="-52"/>
              </a:rPr>
              <a:t>голода.</a:t>
            </a:r>
            <a:endParaRPr lang="ru-RU" sz="2000" dirty="0">
              <a:solidFill>
                <a:schemeClr val="tx2"/>
              </a:solidFill>
              <a:latin typeface="a_BodoniNova" panose="02070603080705090303" pitchFamily="18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10" y="355993"/>
            <a:ext cx="2857548" cy="38164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22912"/>
            <a:ext cx="2295275" cy="2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32656"/>
            <a:ext cx="5256584" cy="3942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4279906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_BodoniNova" panose="02070603080705090303" pitchFamily="18" charset="-52"/>
              </a:rPr>
              <a:t>Трудно птицам зимовать,</a:t>
            </a:r>
          </a:p>
          <a:p>
            <a:r>
              <a:rPr lang="ru-RU" sz="2000" dirty="0">
                <a:latin typeface="a_BodoniNova" panose="02070603080705090303" pitchFamily="18" charset="-52"/>
              </a:rPr>
              <a:t>Надо птицам помогать!</a:t>
            </a:r>
          </a:p>
          <a:p>
            <a:r>
              <a:rPr lang="ru-RU" sz="2000" dirty="0">
                <a:latin typeface="a_BodoniNova" panose="02070603080705090303" pitchFamily="18" charset="-52"/>
              </a:rPr>
              <a:t>Распилить я попросил</a:t>
            </a:r>
          </a:p>
          <a:p>
            <a:r>
              <a:rPr lang="ru-RU" sz="2000" dirty="0" err="1">
                <a:latin typeface="a_BodoniNova" panose="02070603080705090303" pitchFamily="18" charset="-52"/>
              </a:rPr>
              <a:t>Досочку</a:t>
            </a:r>
            <a:r>
              <a:rPr lang="ru-RU" sz="2000" dirty="0">
                <a:latin typeface="a_BodoniNova" panose="02070603080705090303" pitchFamily="18" charset="-52"/>
              </a:rPr>
              <a:t> еловую,</a:t>
            </a:r>
          </a:p>
          <a:p>
            <a:r>
              <a:rPr lang="ru-RU" sz="2000" dirty="0">
                <a:latin typeface="a_BodoniNova" panose="02070603080705090303" pitchFamily="18" charset="-52"/>
              </a:rPr>
              <a:t>Вместе с папой смастерил</a:t>
            </a:r>
          </a:p>
          <a:p>
            <a:r>
              <a:rPr lang="ru-RU" sz="2000" dirty="0">
                <a:latin typeface="a_BodoniNova" panose="02070603080705090303" pitchFamily="18" charset="-52"/>
              </a:rPr>
              <a:t>Птичкину столовую.</a:t>
            </a:r>
          </a:p>
          <a:p>
            <a:endParaRPr lang="ru-RU" sz="2000" dirty="0">
              <a:latin typeface="a_BodoniNova" panose="02070603080705090303" pitchFamily="18" charset="-52"/>
            </a:endParaRPr>
          </a:p>
          <a:p>
            <a:r>
              <a:rPr lang="ru-RU" sz="2000" dirty="0">
                <a:latin typeface="a_BodoniNova" panose="02070603080705090303" pitchFamily="18" charset="-52"/>
              </a:rPr>
              <a:t>Чепуров 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08" y="20092"/>
            <a:ext cx="2628292" cy="26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176</TotalTime>
  <Words>259</Words>
  <Application>Microsoft Office PowerPoint</Application>
  <PresentationFormat>Экран (4:3)</PresentationFormat>
  <Paragraphs>37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Разрешите представиться: перед вами отряд «Орлята»   ( 2 и 4 класс)</vt:lpstr>
      <vt:lpstr>Презентация PowerPoint</vt:lpstr>
      <vt:lpstr>.  Каждый год наш школьный двор пополняется новыми кормушками.    Ребята с удовольствием наполняют  кормушки кормом не только в школьном дворе, но и дома. </vt:lpstr>
      <vt:lpstr>Презентация PowerPoint</vt:lpstr>
      <vt:lpstr>Кормушка - «сооружение» нехитрое! Она может быть сделана  буквально из всего, что попадется под руку.</vt:lpstr>
      <vt:lpstr>Любимые лакомства наших гостей: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мвидео</dc:creator>
  <cp:lastModifiedBy>matem</cp:lastModifiedBy>
  <cp:revision>17</cp:revision>
  <dcterms:created xsi:type="dcterms:W3CDTF">2025-03-13T15:05:14Z</dcterms:created>
  <dcterms:modified xsi:type="dcterms:W3CDTF">2025-03-14T07:19:40Z</dcterms:modified>
</cp:coreProperties>
</file>